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97" r:id="rId12"/>
    <p:sldId id="298" r:id="rId13"/>
    <p:sldId id="299" r:id="rId14"/>
    <p:sldId id="300" r:id="rId15"/>
    <p:sldId id="301" r:id="rId16"/>
    <p:sldId id="302" r:id="rId17"/>
    <p:sldId id="279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70" r:id="rId30"/>
    <p:sldId id="292" r:id="rId31"/>
    <p:sldId id="294" r:id="rId32"/>
    <p:sldId id="293" r:id="rId33"/>
    <p:sldId id="295" r:id="rId34"/>
    <p:sldId id="296" r:id="rId35"/>
  </p:sldIdLst>
  <p:sldSz cx="12192000" cy="6858000"/>
  <p:notesSz cx="6858000" cy="9144000"/>
  <p:embeddedFontLs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Microsoft YaHei UI" panose="020B0503020204020204" pitchFamily="34" charset="-122"/>
      <p:regular r:id="rId42"/>
      <p:bold r:id="rId43"/>
    </p:embeddedFont>
    <p:embeddedFont>
      <p:font typeface="Microsoft YaHei UI Light" panose="020B0502040204020203" pitchFamily="34" charset="-122"/>
      <p:regular r:id="rId44"/>
    </p:embeddedFont>
    <p:embeddedFont>
      <p:font typeface="等线" panose="02010600030101010101" pitchFamily="2" charset="-122"/>
      <p:regular r:id="rId45"/>
      <p:bold r:id="rId46"/>
    </p:embeddedFont>
  </p:embeddedFontLst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56" userDrawn="1">
          <p15:clr>
            <a:srgbClr val="A4A3A4"/>
          </p15:clr>
        </p15:guide>
        <p15:guide id="4" pos="189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orient="horz" pos="688" userDrawn="1">
          <p15:clr>
            <a:srgbClr val="A4A3A4"/>
          </p15:clr>
        </p15:guide>
        <p15:guide id="7" orient="horz" pos="728" userDrawn="1">
          <p15:clr>
            <a:srgbClr val="A4A3A4"/>
          </p15:clr>
        </p15:guide>
        <p15:guide id="8" orient="horz" pos="4110" userDrawn="1">
          <p15:clr>
            <a:srgbClr val="A4A3A4"/>
          </p15:clr>
        </p15:guide>
        <p15:guide id="9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stin Jiang" initials="DJ" lastIdx="1" clrIdx="0">
    <p:extLst>
      <p:ext uri="{19B8F6BF-5375-455C-9EA6-DF929625EA0E}">
        <p15:presenceInfo xmlns:p15="http://schemas.microsoft.com/office/powerpoint/2012/main" userId="d450a645953782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4000"/>
    <a:srgbClr val="CC4900"/>
    <a:srgbClr val="CF4F0F"/>
    <a:srgbClr val="E76413"/>
    <a:srgbClr val="CBD8E7"/>
    <a:srgbClr val="0078D7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" y="204"/>
      </p:cViewPr>
      <p:guideLst>
        <p:guide orient="horz" pos="2387"/>
        <p:guide pos="3840"/>
        <p:guide orient="horz" pos="256"/>
        <p:guide pos="189"/>
        <p:guide pos="7491"/>
        <p:guide orient="horz" pos="688"/>
        <p:guide orient="horz" pos="728"/>
        <p:guide orient="horz" pos="4110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2719" y="3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0FB3AA8-17C4-4E56-B689-468E5A2574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837D6A-6FE4-423F-8A70-F7CE4BA315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D1902-5988-40BA-BB86-43F51378F094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252F9E-E232-4509-964F-E1686E5461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A18A87-80C6-49B7-AAE3-F43D1A5486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5A827-0981-4853-99A6-3B4F58705B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794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CD0DB-3F5F-491C-A801-02459D8714C1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536ED-2EF8-4400-BA8B-E5F0966DEC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390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B44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312703C-1F8F-4CF6-AEC0-9FD5C8EC141B}"/>
              </a:ext>
            </a:extLst>
          </p:cNvPr>
          <p:cNvSpPr/>
          <p:nvPr userDrawn="1"/>
        </p:nvSpPr>
        <p:spPr>
          <a:xfrm>
            <a:off x="0" y="0"/>
            <a:ext cx="2195763" cy="6858000"/>
          </a:xfrm>
          <a:prstGeom prst="rect">
            <a:avLst/>
          </a:prstGeom>
          <a:solidFill>
            <a:srgbClr val="B44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F971268-A700-47C5-8476-1E7FFE20B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4" y="3041402"/>
            <a:ext cx="11235489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389840-1D42-46C2-80AD-8207EBC29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795" y="5612735"/>
            <a:ext cx="11235488" cy="5233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71E90F-69A0-4064-8F14-24C98FCCAC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795" y="6356352"/>
            <a:ext cx="2223842" cy="365125"/>
          </a:xfrm>
        </p:spPr>
        <p:txBody>
          <a:bodyPr/>
          <a:lstStyle/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EA27B3-555C-4E3A-81A3-19F7D06F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9216" y="6366042"/>
            <a:ext cx="6240379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DDC827-1A19-4B54-95E7-39489DCC0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679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36BBC-442D-4E3B-BB23-EEFDA8C1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7B832C-EBD9-4E35-96CA-518602E02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3505CE-5D33-44EC-B7E2-BC610ECFE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98FBCE-C407-4273-919C-69446DC11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4BA157-E04A-4414-B40B-D8BF4F3E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08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D1DB6A-60A2-4798-A795-F88A46188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3CB81-7412-442E-B078-1D977421C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492B2-3E69-4781-A4AB-257DCC281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793905-D2B0-4A88-A0F7-C23E10118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1EF3C2-308C-4112-8CF8-418374A04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673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C96571-03D9-42A4-AA6E-D9914A782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1" y="1407696"/>
            <a:ext cx="9535027" cy="4769268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Aft>
                <a:spcPts val="800"/>
              </a:spcAft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14000"/>
              </a:lnSpc>
              <a:spcAft>
                <a:spcPts val="800"/>
              </a:spcAft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14000"/>
              </a:lnSpc>
              <a:spcAft>
                <a:spcPts val="800"/>
              </a:spcAft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14000"/>
              </a:lnSpc>
              <a:spcAft>
                <a:spcPts val="800"/>
              </a:spcAft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14000"/>
              </a:lnSpc>
              <a:spcAft>
                <a:spcPts val="800"/>
              </a:spcAft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CF3F54-A3E6-4D17-A862-FEFC1EE59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DC8F47-493B-4B06-8B1F-A20CB7D25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A522F8-60F0-4D63-B3F3-7E355AE5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>
            <a:extLst>
              <a:ext uri="{FF2B5EF4-FFF2-40B4-BE49-F238E27FC236}">
                <a16:creationId xmlns:a16="http://schemas.microsoft.com/office/drawing/2014/main" id="{B3883834-AB47-4CE5-A7F1-6877FF685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362" y="294773"/>
            <a:ext cx="9535027" cy="93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4478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B44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0F482067-5BB2-4A50-87D0-CB9516F92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4" y="3041402"/>
            <a:ext cx="11235489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1CDEF749-DC2B-4405-AA77-73A9E0FF3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795" y="5612735"/>
            <a:ext cx="11235488" cy="5233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F5C2329E-FE09-4193-97B7-BCE064FB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795" y="6356352"/>
            <a:ext cx="2223842" cy="365125"/>
          </a:xfrm>
        </p:spPr>
        <p:txBody>
          <a:bodyPr/>
          <a:lstStyle/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E119531A-78DF-4C36-A43E-1C68F635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9216" y="6366042"/>
            <a:ext cx="6240379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C0F551E9-7296-4EB5-AE4F-10B798D7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6188" y="6356350"/>
            <a:ext cx="2743200" cy="365125"/>
          </a:xfrm>
        </p:spPr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981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E8101-44C7-466D-87FB-011055B86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E32E3-83CA-4CAF-B8BB-623C0C1DD4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C57C9B-D73D-4173-83DE-C1DB09E19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B7F65E-CA04-4605-8C3B-13D40E58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9C47BD-AD56-4567-845F-A133DAC2C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55550B-E306-4647-B988-593DBAD4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415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DBB24-394F-464F-A906-084045285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455F57-2C93-4FE9-B7B1-DAEC9565D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172190-9255-4361-86DC-CA0BF478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75237A-F0EB-4626-994B-7E83633DE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60F335-0F77-4F13-A7D5-5E6C53C8D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D20CD19-0001-47D0-A0F4-7318645A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CBC2967-66DD-41CC-AD97-D31821F4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E9EA3E-E04E-4E2A-9255-067AAB71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21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79056B-B7A3-4EE8-BDE0-6C7644C0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ED93A4-2BAD-4C69-8381-3B2C6DCA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21A71B-066E-4EEF-93BE-01605CD63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C04A3F-36A3-4BDF-BE6A-7FF3B14C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284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83F24D-EB6B-4A1C-86BC-AF8BD5434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C64387-BF1C-44F9-A8DC-57CB8D32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8B25C-516A-4D17-9249-0B83152A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518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4F1A5-B968-41C3-9371-E7DF8047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4A16DB-BC58-45D3-A258-2CE78CB1E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B18F05-B34B-41D2-8B97-07C3E5F58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FAAD-C5DE-416A-BE94-F9D2DB24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F58B7A-D6ED-415C-A5C0-8FC201A4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72661E-F97D-4322-AB1B-85F0EA54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056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CD315-DE65-4812-9CEF-D3073356E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ECAA34-6A35-4BAC-8F0E-8A80AAAF4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25BAA-7499-4A89-AB17-93FBAD5F0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E9C0BD-630A-46CF-A845-4CF2A907F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434F09-E7FA-42BC-B948-A8A6809DC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CADFD2-1208-43E1-8217-F35EF90C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10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4A6420-7E2D-40C5-898E-04DB56E56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362" y="294773"/>
            <a:ext cx="9535027" cy="93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2674F7-0B95-410C-9B65-A851EACE9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4361" y="1413711"/>
            <a:ext cx="9535027" cy="4763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BA4AF0-8020-492C-B5F0-E7500E189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24360" y="6356350"/>
            <a:ext cx="2223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2B5D4-6233-4941-9EFA-52EFBF47A480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DD19A3-393B-42F8-8CE9-95894A31E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4795" y="6366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E26EF4-5F39-4B81-B7F0-9EB73F9D6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618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814B3-0B64-4B67-8EF4-AA8E97E9E973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AAE094-33F7-47F7-AEE8-B00778C6697C}"/>
              </a:ext>
            </a:extLst>
          </p:cNvPr>
          <p:cNvSpPr/>
          <p:nvPr userDrawn="1"/>
        </p:nvSpPr>
        <p:spPr>
          <a:xfrm>
            <a:off x="0" y="0"/>
            <a:ext cx="2195763" cy="6858000"/>
          </a:xfrm>
          <a:prstGeom prst="rect">
            <a:avLst/>
          </a:prstGeom>
          <a:solidFill>
            <a:srgbClr val="B44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E4AE3B-8BF3-4662-997B-C557FC220C3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04800" y="419100"/>
            <a:ext cx="1046132" cy="10152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7D966E9-1388-4015-8B13-255C0331A17A}"/>
              </a:ext>
            </a:extLst>
          </p:cNvPr>
          <p:cNvSpPr txBox="1"/>
          <p:nvPr userDrawn="1"/>
        </p:nvSpPr>
        <p:spPr>
          <a:xfrm>
            <a:off x="304800" y="60695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灾害预警系统</a:t>
            </a:r>
          </a:p>
        </p:txBody>
      </p:sp>
    </p:spTree>
    <p:extLst>
      <p:ext uri="{BB962C8B-B14F-4D97-AF65-F5344CB8AC3E}">
        <p14:creationId xmlns:p14="http://schemas.microsoft.com/office/powerpoint/2010/main" val="121139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256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688" userDrawn="1">
          <p15:clr>
            <a:srgbClr val="F26B43"/>
          </p15:clr>
        </p15:guide>
        <p15:guide id="7" orient="horz" pos="728" userDrawn="1">
          <p15:clr>
            <a:srgbClr val="F26B43"/>
          </p15:clr>
        </p15:guide>
        <p15:guide id="8" orient="horz" pos="4104" userDrawn="1">
          <p15:clr>
            <a:srgbClr val="F26B43"/>
          </p15:clr>
        </p15:guide>
        <p15:guide id="9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bit-uml-group.github.io/alert-demo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bit-uml-group.github.io/alert-demo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bit-uml-group.github.io/alert-demo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bit-uml-group.github.io/alert-demo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52E929-97CF-49B9-BB50-1CDB79CE51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灾害预警系统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30D845-6502-4D34-AE28-718F8B5438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结构化分析与需求展示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26B713-68BC-477A-8D7C-3BDB8899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851" y="543914"/>
            <a:ext cx="2478836" cy="24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26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对外接口定义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外部系统对接</a:t>
            </a:r>
            <a:r>
              <a:rPr lang="en-US" altLang="zh-CN" sz="2400" b="1" dirty="0"/>
              <a:t>:</a:t>
            </a:r>
          </a:p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政府应急平台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协议</a:t>
            </a:r>
            <a:r>
              <a:rPr lang="en-US" altLang="zh-CN" sz="2000" dirty="0"/>
              <a:t>: SOAP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标准</a:t>
            </a:r>
            <a:r>
              <a:rPr lang="en-US" altLang="zh-CN" sz="2000" dirty="0"/>
              <a:t>: GB/T 37228-2018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加密</a:t>
            </a:r>
            <a:r>
              <a:rPr lang="en-US" altLang="zh-CN" sz="2000" dirty="0"/>
              <a:t>: </a:t>
            </a:r>
            <a:r>
              <a:rPr lang="zh-CN" altLang="en-US" sz="2000" dirty="0"/>
              <a:t>量子通信通道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审计</a:t>
            </a:r>
            <a:r>
              <a:rPr lang="en-US" altLang="zh-CN" sz="2000" dirty="0"/>
              <a:t>: </a:t>
            </a:r>
            <a:r>
              <a:rPr lang="zh-CN" altLang="en-US" sz="2000" dirty="0"/>
              <a:t>区块链日志</a:t>
            </a:r>
          </a:p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企业工控系统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协议</a:t>
            </a:r>
            <a:r>
              <a:rPr lang="en-US" altLang="zh-CN" sz="2000" dirty="0"/>
              <a:t>: OPC UA over TSN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实时性</a:t>
            </a:r>
            <a:r>
              <a:rPr lang="en-US" altLang="zh-CN" sz="2000" dirty="0"/>
              <a:t>: </a:t>
            </a:r>
            <a:r>
              <a:rPr lang="zh-CN" altLang="en-US" sz="2000" dirty="0"/>
              <a:t>端到端延迟</a:t>
            </a:r>
            <a:r>
              <a:rPr lang="en-US" altLang="zh-CN" sz="2000" dirty="0"/>
              <a:t>&lt;10ms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安全</a:t>
            </a:r>
            <a:r>
              <a:rPr lang="en-US" altLang="zh-CN" sz="2000" dirty="0"/>
              <a:t>: IEC 62443</a:t>
            </a:r>
            <a:r>
              <a:rPr lang="zh-CN" altLang="en-US" sz="2000" dirty="0"/>
              <a:t>认证</a:t>
            </a:r>
            <a:endParaRPr lang="en-US" altLang="zh-CN" sz="20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10AB84-7274-4EB1-B2EF-3AF5E25F8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16209" y="1163158"/>
            <a:ext cx="4475754" cy="5275742"/>
          </a:xfrm>
        </p:spPr>
        <p:txBody>
          <a:bodyPr/>
          <a:lstStyle/>
          <a:p>
            <a:pPr marL="0" indent="0"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494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8C1906-88C4-4B69-B82C-5AE6F8AD5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DFD 0</a:t>
            </a:r>
            <a:r>
              <a:rPr lang="zh-CN" altLang="en-US" dirty="0"/>
              <a:t>层图和</a:t>
            </a:r>
            <a:r>
              <a:rPr lang="en-US" altLang="zh-CN" dirty="0"/>
              <a:t>DFD 1</a:t>
            </a:r>
            <a:r>
              <a:rPr lang="zh-CN" altLang="en-US" dirty="0"/>
              <a:t>层图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7804D6F-901C-4C5D-BD79-64580D6D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DFD</a:t>
            </a:r>
            <a:r>
              <a:rPr lang="zh-CN" altLang="en-US" dirty="0"/>
              <a:t>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AAB161-FE8F-4722-8A7D-4BC984BBF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2" r="5477"/>
          <a:stretch/>
        </p:blipFill>
        <p:spPr>
          <a:xfrm>
            <a:off x="2424361" y="2460625"/>
            <a:ext cx="5243513" cy="38907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519B44A-1303-45F2-878C-ED607508D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52" r="23095"/>
          <a:stretch/>
        </p:blipFill>
        <p:spPr>
          <a:xfrm>
            <a:off x="7667874" y="992982"/>
            <a:ext cx="4365126" cy="53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89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A3CD601-0F0F-48F1-883D-93B9A35F5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DFD 2</a:t>
            </a:r>
            <a:r>
              <a:rPr lang="zh-CN" altLang="en-US" dirty="0"/>
              <a:t>层图 数据采集 用户交互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9E27B1C-DE54-439E-8695-D601C33C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DFD</a:t>
            </a:r>
            <a:r>
              <a:rPr lang="zh-CN" altLang="en-US" dirty="0"/>
              <a:t>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ED0525-A20F-45D6-97EC-B8F4FC0E3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3" r="16556"/>
          <a:stretch/>
        </p:blipFill>
        <p:spPr>
          <a:xfrm>
            <a:off x="2514599" y="2102628"/>
            <a:ext cx="4171951" cy="40743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BA6825-AA5C-4DC1-89E7-BAD7C3475D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2" t="-1811" r="28069" b="-1144"/>
          <a:stretch/>
        </p:blipFill>
        <p:spPr>
          <a:xfrm>
            <a:off x="7406187" y="604530"/>
            <a:ext cx="3745207" cy="58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08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A3CD601-0F0F-48F1-883D-93B9A35F5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DFD 2</a:t>
            </a:r>
            <a:r>
              <a:rPr lang="zh-CN" altLang="en-US" dirty="0"/>
              <a:t>层图 预警协同系统 智能分析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9E27B1C-DE54-439E-8695-D601C33C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DFD</a:t>
            </a:r>
            <a:r>
              <a:rPr lang="zh-CN" altLang="en-US" dirty="0"/>
              <a:t>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ED0525-A20F-45D6-97EC-B8F4FC0E39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r="16154"/>
          <a:stretch/>
        </p:blipFill>
        <p:spPr>
          <a:xfrm>
            <a:off x="2514599" y="2102627"/>
            <a:ext cx="4567468" cy="44605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BA6825-AA5C-4DC1-89E7-BAD7C3475D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1660"/>
          <a:stretch/>
        </p:blipFill>
        <p:spPr>
          <a:xfrm>
            <a:off x="7332015" y="792955"/>
            <a:ext cx="4762164" cy="55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66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6CDA57C-CB8B-456B-8D83-845560F9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行为图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1D44A83-00B4-4426-A0C7-56B65E410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9926" y="1233236"/>
            <a:ext cx="4475665" cy="4943727"/>
          </a:xfrm>
        </p:spPr>
        <p:txBody>
          <a:bodyPr/>
          <a:lstStyle/>
          <a:p>
            <a:r>
              <a:rPr lang="zh-CN" altLang="en-US" dirty="0"/>
              <a:t>多部门协同响应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54246F01-6090-42AC-9EFF-35FDCD8D9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67353" y="1233236"/>
            <a:ext cx="4086447" cy="4943727"/>
          </a:xfrm>
        </p:spPr>
        <p:txBody>
          <a:bodyPr/>
          <a:lstStyle/>
          <a:p>
            <a:r>
              <a:rPr lang="zh-CN" altLang="en-US" dirty="0"/>
              <a:t>应急资源调度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3FAF3657-2641-4ABC-8C07-107A5BC0D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6126" y="1951074"/>
            <a:ext cx="3509874" cy="4004044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8DE477CB-799E-4F04-9060-25056CC98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7602" y="1717158"/>
            <a:ext cx="4433273" cy="462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57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6CDA57C-CB8B-456B-8D83-845560F9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行为图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1D44A83-00B4-4426-A0C7-56B65E410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9926" y="1233236"/>
            <a:ext cx="4475665" cy="4943727"/>
          </a:xfrm>
        </p:spPr>
        <p:txBody>
          <a:bodyPr/>
          <a:lstStyle/>
          <a:p>
            <a:r>
              <a:rPr lang="zh-CN" altLang="en-US" dirty="0"/>
              <a:t>舆情监控与分析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54246F01-6090-42AC-9EFF-35FDCD8D9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67353" y="1233236"/>
            <a:ext cx="4086447" cy="4943727"/>
          </a:xfrm>
        </p:spPr>
        <p:txBody>
          <a:bodyPr/>
          <a:lstStyle/>
          <a:p>
            <a:r>
              <a:rPr lang="zh-CN" altLang="en-US" dirty="0"/>
              <a:t>预警触发流程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3D3AD4A7-4EB1-4962-9329-20346CDD8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0263" y="1717157"/>
            <a:ext cx="4989262" cy="462348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90A2D271-E99C-4F8F-87D0-9A76348B5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7113" y="1717157"/>
            <a:ext cx="4401136" cy="40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10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6CDA57C-CB8B-456B-8D83-845560F9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行为图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1D44A83-00B4-4426-A0C7-56B65E410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9926" y="1233236"/>
            <a:ext cx="4475665" cy="4943727"/>
          </a:xfrm>
        </p:spPr>
        <p:txBody>
          <a:bodyPr/>
          <a:lstStyle/>
          <a:p>
            <a:r>
              <a:rPr lang="zh-CN" altLang="en-US" dirty="0"/>
              <a:t>预警信息推送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078D898-A2D0-4DB5-9092-CE3455C7FA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9382" y="1703350"/>
            <a:ext cx="4695589" cy="4351338"/>
          </a:xfrm>
        </p:spPr>
      </p:pic>
    </p:spTree>
    <p:extLst>
      <p:ext uri="{BB962C8B-B14F-4D97-AF65-F5344CB8AC3E}">
        <p14:creationId xmlns:p14="http://schemas.microsoft.com/office/powerpoint/2010/main" val="4166672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9DBB8FF-056E-443C-8D79-B5CD2922B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设计了用户实体、预警信息实体、传感器数据实体。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5523A91-2FB9-427C-A828-69C2C267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面向对象分析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2D50E8-E914-4FB2-97C6-E65F2134E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69" y="2200941"/>
            <a:ext cx="9598131" cy="43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04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C9246A8-A790-4314-8FA5-CC115C5C0E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2" r="35172" b="34812"/>
          <a:stretch/>
        </p:blipFill>
        <p:spPr>
          <a:xfrm>
            <a:off x="5996763" y="2101621"/>
            <a:ext cx="6092715" cy="424079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面向对象分析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用户</a:t>
            </a:r>
            <a:r>
              <a:rPr lang="en-US" altLang="zh-CN" sz="2400" dirty="0"/>
              <a:t>(User):</a:t>
            </a:r>
          </a:p>
          <a:p>
            <a:pPr marL="0" indent="0">
              <a:buNone/>
            </a:pPr>
            <a:r>
              <a:rPr lang="zh-CN" altLang="en-US" sz="2400" dirty="0"/>
              <a:t>属性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 err="1">
                <a:latin typeface="Consolas" panose="020B0609020204030204" pitchFamily="49" charset="0"/>
              </a:rPr>
              <a:t>userID</a:t>
            </a:r>
            <a:r>
              <a:rPr lang="en-US" altLang="zh-CN" sz="1800" dirty="0">
                <a:latin typeface="Consolas" panose="020B0609020204030204" pitchFamily="49" charset="0"/>
              </a:rPr>
              <a:t>: "USER_0001" (</a:t>
            </a:r>
            <a:r>
              <a:rPr lang="zh-CN" altLang="en-US" sz="1800" dirty="0">
                <a:latin typeface="Consolas" panose="020B0609020204030204" pitchFamily="49" charset="0"/>
              </a:rPr>
              <a:t>主键</a:t>
            </a:r>
            <a:r>
              <a:rPr lang="en-US" altLang="zh-CN" sz="1800" dirty="0">
                <a:latin typeface="Consolas" panose="020B0609020204030204" pitchFamily="49" charset="0"/>
              </a:rPr>
              <a:t>)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role: </a:t>
            </a:r>
            <a:r>
              <a:rPr lang="zh-CN" altLang="en-US" sz="1800" dirty="0">
                <a:latin typeface="Consolas" panose="020B0609020204030204" pitchFamily="49" charset="0"/>
              </a:rPr>
              <a:t>枚举</a:t>
            </a:r>
            <a:r>
              <a:rPr lang="en-US" altLang="zh-CN" sz="1800" dirty="0">
                <a:latin typeface="Consolas" panose="020B0609020204030204" pitchFamily="49" charset="0"/>
              </a:rPr>
              <a:t>[</a:t>
            </a:r>
            <a:r>
              <a:rPr lang="zh-CN" altLang="en-US" sz="1800" dirty="0">
                <a:latin typeface="Consolas" panose="020B0609020204030204" pitchFamily="49" charset="0"/>
              </a:rPr>
              <a:t>政府</a:t>
            </a:r>
            <a:r>
              <a:rPr lang="en-US" altLang="zh-CN" sz="1800" dirty="0">
                <a:latin typeface="Consolas" panose="020B0609020204030204" pitchFamily="49" charset="0"/>
              </a:rPr>
              <a:t>, </a:t>
            </a:r>
            <a:r>
              <a:rPr lang="zh-CN" altLang="en-US" sz="1800" dirty="0">
                <a:latin typeface="Consolas" panose="020B0609020204030204" pitchFamily="49" charset="0"/>
              </a:rPr>
              <a:t>企业</a:t>
            </a:r>
            <a:r>
              <a:rPr lang="en-US" altLang="zh-CN" sz="1800" dirty="0">
                <a:latin typeface="Consolas" panose="020B0609020204030204" pitchFamily="49" charset="0"/>
              </a:rPr>
              <a:t>, </a:t>
            </a:r>
            <a:r>
              <a:rPr lang="zh-CN" altLang="en-US" sz="1800" dirty="0">
                <a:latin typeface="Consolas" panose="020B0609020204030204" pitchFamily="49" charset="0"/>
              </a:rPr>
              <a:t>公众</a:t>
            </a:r>
            <a:r>
              <a:rPr lang="en-US" altLang="zh-CN" sz="1800" dirty="0">
                <a:latin typeface="Consolas" panose="020B0609020204030204" pitchFamily="49" charset="0"/>
              </a:rPr>
              <a:t>]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location: "39.9042,116.4074" (WGS84)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 err="1">
                <a:latin typeface="Consolas" panose="020B0609020204030204" pitchFamily="49" charset="0"/>
              </a:rPr>
              <a:t>auth_method</a:t>
            </a:r>
            <a:r>
              <a:rPr lang="en-US" altLang="zh-CN" sz="1800" dirty="0">
                <a:latin typeface="Consolas" panose="020B0609020204030204" pitchFamily="49" charset="0"/>
              </a:rPr>
              <a:t>: </a:t>
            </a:r>
            <a:r>
              <a:rPr lang="zh-CN" altLang="en-US" sz="1800" dirty="0">
                <a:latin typeface="Consolas" panose="020B0609020204030204" pitchFamily="49" charset="0"/>
              </a:rPr>
              <a:t>生物认证</a:t>
            </a:r>
            <a:r>
              <a:rPr lang="en-US" altLang="zh-CN" sz="1800" dirty="0">
                <a:latin typeface="Consolas" panose="020B0609020204030204" pitchFamily="49" charset="0"/>
              </a:rPr>
              <a:t>/</a:t>
            </a:r>
            <a:r>
              <a:rPr lang="zh-CN" altLang="en-US" sz="1800" dirty="0">
                <a:latin typeface="Consolas" panose="020B0609020204030204" pitchFamily="49" charset="0"/>
              </a:rPr>
              <a:t>短信验证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zh-CN" altLang="zh-CN" sz="2400" dirty="0"/>
              <a:t>关系</a:t>
            </a:r>
            <a:r>
              <a:rPr lang="en-US" altLang="zh-CN" sz="2400" dirty="0"/>
              <a:t>:</a:t>
            </a:r>
            <a:endParaRPr lang="zh-CN" altLang="zh-CN" sz="2400" dirty="0"/>
          </a:p>
          <a:p>
            <a:pPr marL="800100" lvl="1" indent="-342900"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1:N </a:t>
            </a:r>
            <a:r>
              <a:rPr lang="zh-CN" altLang="zh-CN" sz="1800" dirty="0">
                <a:latin typeface="Consolas" panose="020B0609020204030204" pitchFamily="49" charset="0"/>
              </a:rPr>
              <a:t>预警反馈</a:t>
            </a:r>
          </a:p>
          <a:p>
            <a:pPr marL="800100" lvl="1" indent="-342900"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1:1 </a:t>
            </a:r>
            <a:r>
              <a:rPr lang="zh-CN" altLang="zh-CN" sz="1800" dirty="0">
                <a:latin typeface="Consolas" panose="020B0609020204030204" pitchFamily="49" charset="0"/>
              </a:rPr>
              <a:t>认证信息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zh-CN" altLang="zh-CN" sz="2400" dirty="0"/>
              <a:t>约束</a:t>
            </a:r>
            <a:r>
              <a:rPr lang="en-US" altLang="zh-CN" sz="2400" dirty="0"/>
              <a:t>:</a:t>
            </a:r>
            <a:endParaRPr lang="zh-CN" altLang="zh-CN" sz="2400" dirty="0"/>
          </a:p>
          <a:p>
            <a:pPr marL="800100" lvl="1" indent="-342900">
              <a:lnSpc>
                <a:spcPct val="80000"/>
              </a:lnSpc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zh-CN" altLang="zh-CN" sz="1800" dirty="0">
                <a:latin typeface="Consolas" panose="020B0609020204030204" pitchFamily="49" charset="0"/>
              </a:rPr>
              <a:t>电话号码符合</a:t>
            </a:r>
            <a:r>
              <a:rPr lang="en-US" altLang="zh-CN" sz="1800" dirty="0">
                <a:latin typeface="Consolas" panose="020B0609020204030204" pitchFamily="49" charset="0"/>
              </a:rPr>
              <a:t>E.164</a:t>
            </a:r>
            <a:r>
              <a:rPr lang="zh-CN" altLang="zh-CN" sz="1800" dirty="0">
                <a:latin typeface="Consolas" panose="020B0609020204030204" pitchFamily="49" charset="0"/>
              </a:rPr>
              <a:t>标准</a:t>
            </a:r>
          </a:p>
          <a:p>
            <a:pPr marL="800100" lvl="1" indent="-342900">
              <a:lnSpc>
                <a:spcPct val="80000"/>
              </a:lnSpc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GPS</a:t>
            </a:r>
            <a:r>
              <a:rPr lang="zh-CN" altLang="zh-CN" sz="1800" dirty="0">
                <a:latin typeface="Consolas" panose="020B0609020204030204" pitchFamily="49" charset="0"/>
              </a:rPr>
              <a:t>坐标自动过滤境外数据</a:t>
            </a:r>
            <a:endParaRPr lang="en-US" altLang="zh-CN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02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C9246A8-A790-4314-8FA5-CC115C5C0E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5" t="5366" r="-24" b="-82"/>
          <a:stretch/>
        </p:blipFill>
        <p:spPr>
          <a:xfrm>
            <a:off x="6939061" y="294773"/>
            <a:ext cx="5108603" cy="507793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97FA870-24C9-4786-9D8B-06A18BC2C64D}"/>
              </a:ext>
            </a:extLst>
          </p:cNvPr>
          <p:cNvSpPr/>
          <p:nvPr/>
        </p:nvSpPr>
        <p:spPr>
          <a:xfrm>
            <a:off x="6939061" y="1485294"/>
            <a:ext cx="1190847" cy="2238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面向对象分析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550597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预警</a:t>
            </a:r>
            <a:r>
              <a:rPr lang="en-US" altLang="zh-CN" sz="2400" dirty="0"/>
              <a:t>(Warning):</a:t>
            </a:r>
          </a:p>
          <a:p>
            <a:pPr marL="0" indent="0">
              <a:buNone/>
            </a:pPr>
            <a:r>
              <a:rPr lang="zh-CN" altLang="en-US" sz="2400" dirty="0"/>
              <a:t>属性</a:t>
            </a:r>
            <a:r>
              <a:rPr lang="en-US" altLang="zh-CN" sz="2400" dirty="0"/>
              <a:t>:</a:t>
            </a:r>
          </a:p>
          <a:p>
            <a:pPr marL="342900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en-US" altLang="zh-CN" sz="1700" dirty="0">
                <a:latin typeface="Consolas" panose="020B0609020204030204" pitchFamily="49" charset="0"/>
              </a:rPr>
              <a:t>level: </a:t>
            </a:r>
            <a:r>
              <a:rPr lang="zh-CN" altLang="en-US" sz="1700" dirty="0">
                <a:latin typeface="Consolas" panose="020B0609020204030204" pitchFamily="49" charset="0"/>
              </a:rPr>
              <a:t>红</a:t>
            </a:r>
            <a:r>
              <a:rPr lang="en-US" altLang="zh-CN" sz="1700" dirty="0">
                <a:latin typeface="Consolas" panose="020B0609020204030204" pitchFamily="49" charset="0"/>
              </a:rPr>
              <a:t>/</a:t>
            </a:r>
            <a:r>
              <a:rPr lang="zh-CN" altLang="en-US" sz="1700" dirty="0">
                <a:latin typeface="Consolas" panose="020B0609020204030204" pitchFamily="49" charset="0"/>
              </a:rPr>
              <a:t>橙</a:t>
            </a:r>
            <a:r>
              <a:rPr lang="en-US" altLang="zh-CN" sz="1700" dirty="0">
                <a:latin typeface="Consolas" panose="020B0609020204030204" pitchFamily="49" charset="0"/>
              </a:rPr>
              <a:t>/</a:t>
            </a:r>
            <a:r>
              <a:rPr lang="zh-CN" altLang="en-US" sz="1700" dirty="0">
                <a:latin typeface="Consolas" panose="020B0609020204030204" pitchFamily="49" charset="0"/>
              </a:rPr>
              <a:t>黄</a:t>
            </a:r>
            <a:r>
              <a:rPr lang="en-US" altLang="zh-CN" sz="1700" dirty="0">
                <a:latin typeface="Consolas" panose="020B0609020204030204" pitchFamily="49" charset="0"/>
              </a:rPr>
              <a:t>/</a:t>
            </a:r>
            <a:r>
              <a:rPr lang="zh-CN" altLang="en-US" sz="1700" dirty="0">
                <a:latin typeface="Consolas" panose="020B0609020204030204" pitchFamily="49" charset="0"/>
              </a:rPr>
              <a:t>绿 </a:t>
            </a:r>
            <a:r>
              <a:rPr lang="en-US" altLang="zh-CN" sz="1700" dirty="0">
                <a:latin typeface="Consolas" panose="020B0609020204030204" pitchFamily="49" charset="0"/>
              </a:rPr>
              <a:t>(</a:t>
            </a:r>
            <a:r>
              <a:rPr lang="zh-CN" altLang="en-US" sz="1700" dirty="0">
                <a:latin typeface="Consolas" panose="020B0609020204030204" pitchFamily="49" charset="0"/>
              </a:rPr>
              <a:t>对应</a:t>
            </a:r>
            <a:r>
              <a:rPr lang="en-US" altLang="zh-CN" sz="1700" dirty="0">
                <a:latin typeface="Consolas" panose="020B0609020204030204" pitchFamily="49" charset="0"/>
              </a:rPr>
              <a:t>GB/T 28921)</a:t>
            </a:r>
          </a:p>
          <a:p>
            <a:pPr marL="342900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en-US" altLang="zh-CN" sz="1700" dirty="0">
                <a:latin typeface="Consolas" panose="020B0609020204030204" pitchFamily="49" charset="0"/>
              </a:rPr>
              <a:t>content: "【</a:t>
            </a:r>
            <a:r>
              <a:rPr lang="zh-CN" altLang="en-US" sz="1700" dirty="0">
                <a:latin typeface="Consolas" panose="020B0609020204030204" pitchFamily="49" charset="0"/>
              </a:rPr>
              <a:t>红色预警</a:t>
            </a:r>
            <a:r>
              <a:rPr lang="en-US" altLang="zh-CN" sz="1700" dirty="0">
                <a:latin typeface="Consolas" panose="020B0609020204030204" pitchFamily="49" charset="0"/>
              </a:rPr>
              <a:t>】</a:t>
            </a:r>
            <a:r>
              <a:rPr lang="zh-CN" altLang="en-US" sz="1700" dirty="0">
                <a:latin typeface="Consolas" panose="020B0609020204030204" pitchFamily="49" charset="0"/>
              </a:rPr>
              <a:t>预计</a:t>
            </a:r>
            <a:r>
              <a:rPr lang="en-US" altLang="zh-CN" sz="1700" dirty="0">
                <a:latin typeface="Consolas" panose="020B0609020204030204" pitchFamily="49" charset="0"/>
              </a:rPr>
              <a:t>2</a:t>
            </a:r>
            <a:r>
              <a:rPr lang="zh-CN" altLang="en-US" sz="1700" dirty="0">
                <a:latin typeface="Consolas" panose="020B0609020204030204" pitchFamily="49" charset="0"/>
              </a:rPr>
              <a:t>小时内发生山体滑坡</a:t>
            </a:r>
            <a:r>
              <a:rPr lang="en-US" altLang="zh-CN" sz="1700" dirty="0">
                <a:latin typeface="Consolas" panose="020B0609020204030204" pitchFamily="49" charset="0"/>
              </a:rPr>
              <a:t>..."</a:t>
            </a:r>
          </a:p>
          <a:p>
            <a:pPr marL="342900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en-US" altLang="zh-CN" sz="1700" dirty="0" err="1">
                <a:latin typeface="Consolas" panose="020B0609020204030204" pitchFamily="49" charset="0"/>
              </a:rPr>
              <a:t>affectedArea</a:t>
            </a:r>
            <a:r>
              <a:rPr lang="en-US" altLang="zh-CN" sz="1700" dirty="0">
                <a:latin typeface="Consolas" panose="020B0609020204030204" pitchFamily="49" charset="0"/>
              </a:rPr>
              <a:t>: </a:t>
            </a:r>
            <a:r>
              <a:rPr lang="en-US" altLang="zh-CN" sz="1700" dirty="0" err="1">
                <a:latin typeface="Consolas" panose="020B0609020204030204" pitchFamily="49" charset="0"/>
              </a:rPr>
              <a:t>GeoJSON</a:t>
            </a:r>
            <a:r>
              <a:rPr lang="zh-CN" altLang="en-US" sz="1700" dirty="0">
                <a:latin typeface="Consolas" panose="020B0609020204030204" pitchFamily="49" charset="0"/>
              </a:rPr>
              <a:t>格式多边形</a:t>
            </a:r>
          </a:p>
          <a:p>
            <a:pPr marL="0" indent="0">
              <a:buNone/>
            </a:pPr>
            <a:r>
              <a:rPr lang="zh-CN" altLang="en-US" sz="2400" dirty="0"/>
              <a:t>关系</a:t>
            </a:r>
            <a:r>
              <a:rPr lang="en-US" altLang="zh-CN" sz="2400" dirty="0"/>
              <a:t>:</a:t>
            </a:r>
          </a:p>
          <a:p>
            <a:pPr marL="800100" lvl="1" indent="-342900"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N:N </a:t>
            </a:r>
            <a:r>
              <a:rPr lang="zh-CN" altLang="en-US" sz="1800" dirty="0">
                <a:latin typeface="Consolas" panose="020B0609020204030204" pitchFamily="49" charset="0"/>
              </a:rPr>
              <a:t>灾害类型</a:t>
            </a:r>
          </a:p>
          <a:p>
            <a:pPr marL="800100" lvl="1" indent="-342900"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1:N </a:t>
            </a:r>
            <a:r>
              <a:rPr lang="zh-CN" altLang="en-US" sz="1800" dirty="0">
                <a:latin typeface="Consolas" panose="020B0609020204030204" pitchFamily="49" charset="0"/>
              </a:rPr>
              <a:t>资源调度</a:t>
            </a:r>
          </a:p>
          <a:p>
            <a:pPr marL="800100" lvl="1" indent="-342900"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1:N </a:t>
            </a:r>
            <a:r>
              <a:rPr lang="zh-CN" altLang="en-US" sz="1800" dirty="0">
                <a:latin typeface="Consolas" panose="020B0609020204030204" pitchFamily="49" charset="0"/>
              </a:rPr>
              <a:t>分发通道</a:t>
            </a:r>
          </a:p>
          <a:p>
            <a:pPr marL="0" indent="0">
              <a:buNone/>
            </a:pPr>
            <a:r>
              <a:rPr lang="zh-CN" altLang="en-US" sz="2400" dirty="0"/>
              <a:t>业务规则</a:t>
            </a:r>
            <a:r>
              <a:rPr lang="en-US" altLang="zh-CN" sz="2400" dirty="0"/>
              <a:t>:</a:t>
            </a:r>
          </a:p>
          <a:p>
            <a:pPr marL="800100" lvl="1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红色预警必须包含至少</a:t>
            </a:r>
            <a:r>
              <a:rPr lang="en-US" altLang="zh-CN" sz="1800" dirty="0">
                <a:latin typeface="Consolas" panose="020B0609020204030204" pitchFamily="49" charset="0"/>
              </a:rPr>
              <a:t>3</a:t>
            </a:r>
            <a:r>
              <a:rPr lang="zh-CN" altLang="en-US" sz="1800" dirty="0">
                <a:latin typeface="Consolas" panose="020B0609020204030204" pitchFamily="49" charset="0"/>
              </a:rPr>
              <a:t>条避险建议</a:t>
            </a:r>
          </a:p>
          <a:p>
            <a:pPr marL="800100" lvl="1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复合灾害需关联多个灾害类型编码</a:t>
            </a:r>
            <a:endParaRPr lang="en-US" altLang="zh-CN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44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1293960-88A1-465D-9F6D-3586B7FA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功能分解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25F1F48-DFE7-481C-B524-492E7D56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1" y="1404729"/>
            <a:ext cx="9535027" cy="4769268"/>
          </a:xfrm>
        </p:spPr>
        <p:txBody>
          <a:bodyPr/>
          <a:lstStyle/>
          <a:p>
            <a:r>
              <a:rPr lang="zh-CN" altLang="en-US" dirty="0"/>
              <a:t>功能上，将灾害预警系统分解为数据采集、智能分析、预警协同、用户交互四个模块。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739577-34DB-4124-AEF8-F94408CE8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34"/>
          <a:stretch/>
        </p:blipFill>
        <p:spPr>
          <a:xfrm>
            <a:off x="2329269" y="2583712"/>
            <a:ext cx="9862731" cy="38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9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C9246A8-A790-4314-8FA5-CC115C5C0E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" t="-2" r="81419" b="33330"/>
          <a:stretch/>
        </p:blipFill>
        <p:spPr>
          <a:xfrm>
            <a:off x="8229600" y="486151"/>
            <a:ext cx="3657600" cy="588569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面向对象分析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监测数据</a:t>
            </a:r>
            <a:r>
              <a:rPr lang="en-US" altLang="zh-CN" sz="2400" dirty="0"/>
              <a:t>(</a:t>
            </a:r>
            <a:r>
              <a:rPr lang="en-US" altLang="zh-CN" sz="2400" dirty="0" err="1"/>
              <a:t>MonitoringData</a:t>
            </a:r>
            <a:r>
              <a:rPr lang="en-US" altLang="zh-CN" sz="2400" dirty="0"/>
              <a:t>):</a:t>
            </a:r>
          </a:p>
          <a:p>
            <a:pPr marL="0" indent="0">
              <a:buNone/>
            </a:pPr>
            <a:r>
              <a:rPr lang="zh-CN" altLang="en-US" sz="2400" dirty="0"/>
              <a:t>属性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value: </a:t>
            </a:r>
            <a:r>
              <a:rPr lang="zh-CN" altLang="en-US" sz="1800" dirty="0">
                <a:latin typeface="Consolas" panose="020B0609020204030204" pitchFamily="49" charset="0"/>
              </a:rPr>
              <a:t>数值型（带范围约束）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水位</a:t>
            </a:r>
            <a:r>
              <a:rPr lang="en-US" altLang="zh-CN" sz="1800" dirty="0">
                <a:latin typeface="Consolas" panose="020B0609020204030204" pitchFamily="49" charset="0"/>
              </a:rPr>
              <a:t>: 0.0~50.0m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地震波</a:t>
            </a:r>
            <a:r>
              <a:rPr lang="en-US" altLang="zh-CN" sz="1800" dirty="0">
                <a:latin typeface="Consolas" panose="020B0609020204030204" pitchFamily="49" charset="0"/>
              </a:rPr>
              <a:t>: 0.0~2.0g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status: </a:t>
            </a:r>
            <a:r>
              <a:rPr lang="zh-CN" altLang="en-US" sz="1800" dirty="0">
                <a:latin typeface="Consolas" panose="020B0609020204030204" pitchFamily="49" charset="0"/>
              </a:rPr>
              <a:t>自动标记异常数据</a:t>
            </a:r>
          </a:p>
          <a:p>
            <a:pPr marL="0" indent="0">
              <a:buNone/>
            </a:pPr>
            <a:r>
              <a:rPr lang="zh-CN" altLang="en-US" sz="2400" dirty="0"/>
              <a:t>关系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N:1 </a:t>
            </a:r>
            <a:r>
              <a:rPr lang="zh-CN" altLang="en-US" sz="1800" dirty="0">
                <a:latin typeface="Consolas" panose="020B0609020204030204" pitchFamily="49" charset="0"/>
              </a:rPr>
              <a:t>传感器设备</a:t>
            </a:r>
          </a:p>
          <a:p>
            <a:pPr marL="0" indent="0">
              <a:buNone/>
            </a:pPr>
            <a:r>
              <a:rPr lang="zh-CN" altLang="en-US" sz="2400" dirty="0"/>
              <a:t>数据质量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时间戳偏差≤</a:t>
            </a:r>
            <a:r>
              <a:rPr lang="en-US" altLang="zh-CN" sz="1800" dirty="0">
                <a:latin typeface="Consolas" panose="020B0609020204030204" pitchFamily="49" charset="0"/>
              </a:rPr>
              <a:t>5</a:t>
            </a:r>
            <a:r>
              <a:rPr lang="zh-CN" altLang="en-US" sz="1800" dirty="0">
                <a:latin typeface="Consolas" panose="020B0609020204030204" pitchFamily="49" charset="0"/>
              </a:rPr>
              <a:t>秒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异常值触发自动校准</a:t>
            </a:r>
            <a:endParaRPr lang="en-US" altLang="zh-CN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14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6"/>
            <a:ext cx="5014152" cy="4769268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数据收集与清洗：</a:t>
            </a:r>
            <a:r>
              <a:rPr lang="zh-CN" altLang="en-US" sz="2000" dirty="0"/>
              <a:t> 系统从传感器、卫星、气象数据库等多个来源采集数据，并进行清洗和对齐。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风险预测建模：</a:t>
            </a:r>
            <a:r>
              <a:rPr lang="zh-CN" altLang="en-US" sz="2000" dirty="0"/>
              <a:t> 清洗后的数据输入风险预测模型，判断是否达到预警阈值。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预警发布与响应：</a:t>
            </a:r>
            <a:r>
              <a:rPr lang="zh-CN" altLang="en-US" sz="2000" dirty="0"/>
              <a:t> 如果达到阈值，则生成预警方案并多渠道发布；否则，更新监测日志。同时，跟踪用户响应。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反馈验证与模型优化：</a:t>
            </a:r>
            <a:r>
              <a:rPr lang="zh-CN" altLang="en-US" sz="2000" dirty="0"/>
              <a:t> 验证用户反馈，如果有效，则更新态势评估并优化模型；如果无效，则标记异常数据并触发人工复核。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核心业务流程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10A1E1-4489-47EB-9BDC-664C55CA4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57"/>
          <a:stretch/>
        </p:blipFill>
        <p:spPr>
          <a:xfrm>
            <a:off x="7601685" y="488950"/>
            <a:ext cx="4194532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08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6"/>
            <a:ext cx="5014152" cy="4769268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数据收集与清洗：</a:t>
            </a:r>
            <a:r>
              <a:rPr lang="zh-CN" altLang="en-US" sz="2000" dirty="0"/>
              <a:t> 系统从传感器、卫星、气象数据库等多个来源采集数据，并进行清洗和对齐。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风险预测建模：</a:t>
            </a:r>
            <a:r>
              <a:rPr lang="zh-CN" altLang="en-US" sz="2000" dirty="0"/>
              <a:t> 清洗后的数据输入风险预测模型，判断是否达到预警阈值。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预警发布与响应：</a:t>
            </a:r>
            <a:r>
              <a:rPr lang="zh-CN" altLang="en-US" sz="2000" dirty="0"/>
              <a:t> 如果达到阈值，则生成预警方案并多渠道发布；否则，更新监测日志。同时，跟踪用户响应。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反馈验证与模型优化：</a:t>
            </a:r>
            <a:r>
              <a:rPr lang="zh-CN" altLang="en-US" sz="2000" dirty="0"/>
              <a:t> 验证用户反馈，如果有效，则更新态势评估并优化模型；如果无效，则标记异常数据并触发人工复核。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核心业务流程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10A1E1-4489-47EB-9BDC-664C55CA4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" t="26028" r="105" b="29562"/>
          <a:stretch/>
        </p:blipFill>
        <p:spPr>
          <a:xfrm>
            <a:off x="7601685" y="0"/>
            <a:ext cx="4194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10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6"/>
            <a:ext cx="5014152" cy="4769268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数据收集与清洗：</a:t>
            </a:r>
            <a:r>
              <a:rPr lang="zh-CN" altLang="en-US" sz="2000" dirty="0"/>
              <a:t> 系统从传感器、卫星、气象数据库等多个来源采集数据，并进行清洗和对齐。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风险预测建模：</a:t>
            </a:r>
            <a:r>
              <a:rPr lang="zh-CN" altLang="en-US" sz="2000" dirty="0"/>
              <a:t> 清洗后的数据输入风险预测模型，判断是否达到预警阈值。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预警发布与响应：</a:t>
            </a:r>
            <a:r>
              <a:rPr lang="zh-CN" altLang="en-US" sz="2000" dirty="0"/>
              <a:t> 如果达到阈值，则生成预警方案并多渠道发布；否则，更新监测日志。同时，跟踪用户响应。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反馈验证与模型优化：</a:t>
            </a:r>
            <a:r>
              <a:rPr lang="zh-CN" altLang="en-US" sz="2000" dirty="0"/>
              <a:t> 验证用户反馈，如果有效，则更新态势评估并优化模型；如果无效，则标记异常数据并触发人工复核。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核心业务流程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10A1E1-4489-47EB-9BDC-664C55CA4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55590" r="257"/>
          <a:stretch/>
        </p:blipFill>
        <p:spPr>
          <a:xfrm>
            <a:off x="7601685" y="0"/>
            <a:ext cx="4194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85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预警生成</a:t>
            </a:r>
            <a:r>
              <a:rPr lang="en-US" altLang="zh-CN" sz="2000" b="1" dirty="0"/>
              <a:t>:</a:t>
            </a:r>
            <a:r>
              <a:rPr lang="zh-CN" altLang="en-US" sz="2000" dirty="0"/>
              <a:t> 系统自动生成预警。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审核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预警进入审核阶段，等待政府确认或人工驳回。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发布与传播</a:t>
            </a:r>
            <a:r>
              <a:rPr lang="en-US" altLang="zh-CN" sz="2000" b="1" dirty="0"/>
              <a:t>:</a:t>
            </a:r>
            <a:r>
              <a:rPr lang="zh-CN" altLang="en-US" sz="2000" dirty="0"/>
              <a:t> 审核通过的预警通过多渠道传播。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用户响应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预警被用户设备接收，并可能触发用户响应。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状态更新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预警可能因为风险等级变化而升级，或者因为超过时效而过期。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闭环完成</a:t>
            </a:r>
            <a:r>
              <a:rPr lang="en-US" altLang="zh-CN" sz="2000" b="1" dirty="0"/>
              <a:t>:</a:t>
            </a:r>
            <a:r>
              <a:rPr lang="zh-CN" altLang="en-US" sz="2000" dirty="0"/>
              <a:t> 用户响应并通过反馈验证，完成预警闭环。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32"/>
          <a:stretch/>
        </p:blipFill>
        <p:spPr>
          <a:xfrm>
            <a:off x="7636711" y="133866"/>
            <a:ext cx="4250489" cy="67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2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预警生成</a:t>
            </a:r>
            <a:r>
              <a:rPr lang="en-US" altLang="zh-CN" sz="2000" b="1" dirty="0"/>
              <a:t>:</a:t>
            </a:r>
            <a:r>
              <a:rPr lang="zh-CN" altLang="en-US" sz="2000" dirty="0"/>
              <a:t> 系统自动生成预警。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审核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预警进入审核阶段，等待政府确认或人工驳回。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发布与传播</a:t>
            </a:r>
            <a:r>
              <a:rPr lang="en-US" altLang="zh-CN" sz="2000" b="1" dirty="0"/>
              <a:t>:</a:t>
            </a:r>
            <a:r>
              <a:rPr lang="zh-CN" altLang="en-US" sz="2000" dirty="0"/>
              <a:t> 审核通过的预警通过多渠道传播。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用户响应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预警被用户设备接收，并可能触发用户响应。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状态更新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预警可能因为风险等级变化而升级，或者因为超过时效而过期。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闭环完成</a:t>
            </a:r>
            <a:r>
              <a:rPr lang="en-US" altLang="zh-CN" sz="2000" b="1" dirty="0"/>
              <a:t>:</a:t>
            </a:r>
            <a:r>
              <a:rPr lang="zh-CN" altLang="en-US" sz="2000" dirty="0"/>
              <a:t> 用户响应并通过反馈验证，完成预警闭环。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03" b="-2879"/>
          <a:stretch/>
        </p:blipFill>
        <p:spPr>
          <a:xfrm>
            <a:off x="7636711" y="0"/>
            <a:ext cx="4250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67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定位校验</a:t>
            </a:r>
            <a:r>
              <a:rPr lang="en-US" altLang="zh-CN" sz="2000" b="1" dirty="0"/>
              <a:t>:</a:t>
            </a:r>
            <a:r>
              <a:rPr lang="zh-CN" altLang="en-US" sz="2000" dirty="0"/>
              <a:t> 自动进行地理坐标校验，坐标异常则进入人工复核。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人工复核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对坐标异常的数据进行人工审核，包括初步审核和二次验证。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内容分析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CN" sz="1800" b="1" dirty="0"/>
              <a:t>NLP</a:t>
            </a:r>
            <a:r>
              <a:rPr lang="zh-CN" altLang="en-US" sz="1800" b="1" dirty="0"/>
              <a:t>置信度判断</a:t>
            </a:r>
            <a:r>
              <a:rPr lang="en-US" altLang="zh-CN" sz="1800" b="1" dirty="0"/>
              <a:t>:</a:t>
            </a:r>
            <a:r>
              <a:rPr lang="zh-CN" altLang="en-US" sz="1800" dirty="0"/>
              <a:t> 根据</a:t>
            </a:r>
            <a:r>
              <a:rPr lang="en-US" altLang="zh-CN" sz="1800" dirty="0"/>
              <a:t>NLP</a:t>
            </a:r>
            <a:r>
              <a:rPr lang="zh-CN" altLang="en-US" sz="1800" dirty="0"/>
              <a:t>置信度判断数据可信度，置信度低则启动证据链核查。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CN" altLang="en-US" sz="1800" b="1" dirty="0"/>
              <a:t>证据链核查</a:t>
            </a:r>
            <a:r>
              <a:rPr lang="en-US" altLang="zh-CN" sz="1800" b="1" dirty="0"/>
              <a:t>:</a:t>
            </a:r>
            <a:r>
              <a:rPr lang="zh-CN" altLang="en-US" sz="1800" dirty="0"/>
              <a:t> 通过图像和视频等多模态验证，如果验证失败，则标记为可疑。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异常处理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处理数据异常情况，如系统崩溃或网络中断，并在故障恢复后续接校验流程。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" t="-14288" r="61571" b="14288"/>
          <a:stretch/>
        </p:blipFill>
        <p:spPr>
          <a:xfrm>
            <a:off x="7499351" y="0"/>
            <a:ext cx="469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定位校验</a:t>
            </a:r>
            <a:r>
              <a:rPr lang="en-US" altLang="zh-CN" sz="2000" b="1" dirty="0"/>
              <a:t>:</a:t>
            </a:r>
            <a:r>
              <a:rPr lang="zh-CN" altLang="en-US" sz="2000" dirty="0"/>
              <a:t> 自动进行地理坐标校验，坐标异常则进入人工复核。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人工复核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对坐标异常的数据进行人工审核，包括初步审核和二次验证。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内容分析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CN" sz="1800" b="1" dirty="0"/>
              <a:t>NLP</a:t>
            </a:r>
            <a:r>
              <a:rPr lang="zh-CN" altLang="en-US" sz="1800" b="1" dirty="0"/>
              <a:t>置信度判断</a:t>
            </a:r>
            <a:r>
              <a:rPr lang="en-US" altLang="zh-CN" sz="1800" b="1" dirty="0"/>
              <a:t>:</a:t>
            </a:r>
            <a:r>
              <a:rPr lang="zh-CN" altLang="en-US" sz="1800" dirty="0"/>
              <a:t> 根据</a:t>
            </a:r>
            <a:r>
              <a:rPr lang="en-US" altLang="zh-CN" sz="1800" dirty="0"/>
              <a:t>NLP</a:t>
            </a:r>
            <a:r>
              <a:rPr lang="zh-CN" altLang="en-US" sz="1800" dirty="0"/>
              <a:t>置信度判断数据可信度，置信度低则启动证据链核查。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CN" altLang="en-US" sz="1800" b="1" dirty="0"/>
              <a:t>证据链核查</a:t>
            </a:r>
            <a:r>
              <a:rPr lang="en-US" altLang="zh-CN" sz="1800" b="1" dirty="0"/>
              <a:t>:</a:t>
            </a:r>
            <a:r>
              <a:rPr lang="zh-CN" altLang="en-US" sz="1800" dirty="0"/>
              <a:t> 通过图像和视频等多模态验证，如果验证失败，则标记为可疑。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异常处理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处理数据异常情况，如系统崩溃或网络中断，并在故障恢复后续接校验流程。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4" t="-1418" r="36864" b="1418"/>
          <a:stretch/>
        </p:blipFill>
        <p:spPr>
          <a:xfrm>
            <a:off x="7499351" y="0"/>
            <a:ext cx="469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34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定位校验</a:t>
            </a:r>
            <a:r>
              <a:rPr lang="en-US" altLang="zh-CN" sz="2000" b="1" dirty="0"/>
              <a:t>:</a:t>
            </a:r>
            <a:r>
              <a:rPr lang="zh-CN" altLang="en-US" sz="2000" dirty="0"/>
              <a:t> 自动进行地理坐标校验，坐标异常则进入人工复核。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人工复核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对坐标异常的数据进行人工审核，包括初步审核和二次验证。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内容分析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CN" sz="1800" b="1" dirty="0"/>
              <a:t>NLP</a:t>
            </a:r>
            <a:r>
              <a:rPr lang="zh-CN" altLang="en-US" sz="1800" b="1" dirty="0"/>
              <a:t>置信度判断</a:t>
            </a:r>
            <a:r>
              <a:rPr lang="en-US" altLang="zh-CN" sz="1800" b="1" dirty="0"/>
              <a:t>:</a:t>
            </a:r>
            <a:r>
              <a:rPr lang="zh-CN" altLang="en-US" sz="1800" dirty="0"/>
              <a:t> 根据</a:t>
            </a:r>
            <a:r>
              <a:rPr lang="en-US" altLang="zh-CN" sz="1800" dirty="0"/>
              <a:t>NLP</a:t>
            </a:r>
            <a:r>
              <a:rPr lang="zh-CN" altLang="en-US" sz="1800" dirty="0"/>
              <a:t>置信度判断数据可信度，置信度低则启动证据链核查。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CN" altLang="en-US" sz="1800" b="1" dirty="0"/>
              <a:t>证据链核查</a:t>
            </a:r>
            <a:r>
              <a:rPr lang="en-US" altLang="zh-CN" sz="1800" b="1" dirty="0"/>
              <a:t>:</a:t>
            </a:r>
            <a:r>
              <a:rPr lang="zh-CN" altLang="en-US" sz="1800" dirty="0"/>
              <a:t> 通过图像和视频等多模态验证，如果验证失败，则标记为可疑。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异常处理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处理数据异常情况，如系统崩溃或网络中断，并在故障恢复后续接校验流程。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8" t="-5255" b="5255"/>
          <a:stretch/>
        </p:blipFill>
        <p:spPr>
          <a:xfrm>
            <a:off x="7499350" y="0"/>
            <a:ext cx="469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7412C8-BCC2-42C7-B1B4-BE734B79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人机交互界面设计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E7B94C-EBD9-46A1-88E4-29B542188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61" y="1347602"/>
            <a:ext cx="8791553" cy="49452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EDC852-2102-40EA-9BA5-E4F8DC1A62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6" t="1554" b="53197"/>
          <a:stretch/>
        </p:blipFill>
        <p:spPr>
          <a:xfrm>
            <a:off x="7873999" y="2873463"/>
            <a:ext cx="6046013" cy="43444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02906F-49C9-4D87-B461-82F2557C05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18"/>
          <a:stretch/>
        </p:blipFill>
        <p:spPr>
          <a:xfrm>
            <a:off x="2291239" y="3233329"/>
            <a:ext cx="2026763" cy="36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51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1293960-88A1-465D-9F6D-3586B7FA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功能分解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25F1F48-DFE7-481C-B524-492E7D56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1" y="1404729"/>
            <a:ext cx="9535027" cy="4769268"/>
          </a:xfrm>
        </p:spPr>
        <p:txBody>
          <a:bodyPr/>
          <a:lstStyle/>
          <a:p>
            <a:r>
              <a:rPr lang="zh-CN" altLang="en-US" dirty="0"/>
              <a:t>功能上，将灾害预警系统分解为数据采集、智能分析、预警协同、用户交互四个模块。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739577-34DB-4124-AEF8-F94408CE8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36"/>
          <a:stretch/>
        </p:blipFill>
        <p:spPr>
          <a:xfrm>
            <a:off x="2216888" y="2583712"/>
            <a:ext cx="9629693" cy="38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78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E52AEC2-E784-47C0-9CB2-21A4715F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https://bit-uml-group.github.io/alert-demo/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CDB471-FB5A-4675-92D5-FC4FFE2E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人机交互界面设计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BA9001-F534-44BF-8557-DF405F660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236" y="1891863"/>
            <a:ext cx="6799107" cy="454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87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E52AEC2-E784-47C0-9CB2-21A4715F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https://bit-uml-group.github.io/alert-demo/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CDB471-FB5A-4675-92D5-FC4FFE2E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人机交互界面设计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BA9001-F534-44BF-8557-DF405F660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9236" y="1891863"/>
            <a:ext cx="6799107" cy="45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20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E52AEC2-E784-47C0-9CB2-21A4715F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https://bit-uml-group.github.io/alert-demo/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CDB471-FB5A-4675-92D5-FC4FFE2E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人机交互界面设计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BA9001-F534-44BF-8557-DF405F660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9626" y="1891863"/>
            <a:ext cx="6798326" cy="454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68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E52AEC2-E784-47C0-9CB2-21A4715F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https://bit-uml-group.github.io/alert-demo/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CDB471-FB5A-4675-92D5-FC4FFE2E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人机交互界面设计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BA9001-F534-44BF-8557-DF405F660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9626" y="1891863"/>
            <a:ext cx="6798326" cy="45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53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3F75498-AB38-46AD-BF76-98DAAB6E1F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085452"/>
              </p:ext>
            </p:extLst>
          </p:nvPr>
        </p:nvGraphicFramePr>
        <p:xfrm>
          <a:off x="2424362" y="1234440"/>
          <a:ext cx="9534525" cy="438912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3178175">
                  <a:extLst>
                    <a:ext uri="{9D8B030D-6E8A-4147-A177-3AD203B41FA5}">
                      <a16:colId xmlns:a16="http://schemas.microsoft.com/office/drawing/2014/main" val="1204137410"/>
                    </a:ext>
                  </a:extLst>
                </a:gridCol>
                <a:gridCol w="3178175">
                  <a:extLst>
                    <a:ext uri="{9D8B030D-6E8A-4147-A177-3AD203B41FA5}">
                      <a16:colId xmlns:a16="http://schemas.microsoft.com/office/drawing/2014/main" val="62176627"/>
                    </a:ext>
                  </a:extLst>
                </a:gridCol>
                <a:gridCol w="3178175">
                  <a:extLst>
                    <a:ext uri="{9D8B030D-6E8A-4147-A177-3AD203B41FA5}">
                      <a16:colId xmlns:a16="http://schemas.microsoft.com/office/drawing/2014/main" val="38084885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姓名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需求获取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需求分析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227219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王兆鲁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前景与范围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数据建模、行为建模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675987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叶子宁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涉众分析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需求展示、接口设计、前端设计、博客搭建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073397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云若飞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涉众分析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DFD</a:t>
                      </a:r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、行为图、数据字典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069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林柏健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面谈分析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DFD</a:t>
                      </a:r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、行为图、数据字典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384189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蒋浩天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PPT、</a:t>
                      </a:r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汇报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PPT</a:t>
                      </a:r>
                      <a:r>
                        <a:rPr lang="zh-CN" altLang="en-US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、汇报、前端设计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241703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董石楷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项目文档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项目文档、功能分解、需求细化、前端设计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328110446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0C10342B-31B8-4E6D-B4FC-7FD8D258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人员分工</a:t>
            </a:r>
          </a:p>
        </p:txBody>
      </p:sp>
    </p:spTree>
    <p:extLst>
      <p:ext uri="{BB962C8B-B14F-4D97-AF65-F5344CB8AC3E}">
        <p14:creationId xmlns:p14="http://schemas.microsoft.com/office/powerpoint/2010/main" val="515725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63DC2F1-210A-4C45-91AD-32EDE1D42C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086947"/>
              </p:ext>
            </p:extLst>
          </p:nvPr>
        </p:nvGraphicFramePr>
        <p:xfrm>
          <a:off x="2396009" y="1233236"/>
          <a:ext cx="9510822" cy="5205664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963340">
                  <a:extLst>
                    <a:ext uri="{9D8B030D-6E8A-4147-A177-3AD203B41FA5}">
                      <a16:colId xmlns:a16="http://schemas.microsoft.com/office/drawing/2014/main" val="688239045"/>
                    </a:ext>
                  </a:extLst>
                </a:gridCol>
                <a:gridCol w="3700130">
                  <a:extLst>
                    <a:ext uri="{9D8B030D-6E8A-4147-A177-3AD203B41FA5}">
                      <a16:colId xmlns:a16="http://schemas.microsoft.com/office/drawing/2014/main" val="356111613"/>
                    </a:ext>
                  </a:extLst>
                </a:gridCol>
                <a:gridCol w="3847352">
                  <a:extLst>
                    <a:ext uri="{9D8B030D-6E8A-4147-A177-3AD203B41FA5}">
                      <a16:colId xmlns:a16="http://schemas.microsoft.com/office/drawing/2014/main" val="3770456271"/>
                    </a:ext>
                  </a:extLst>
                </a:gridCol>
              </a:tblGrid>
              <a:tr h="4330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指标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062" marR="33062" marT="16531" marB="16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需求描述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062" marR="33062" marT="16531" marB="16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Benchmark </a:t>
                      </a:r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测试方法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062" marR="33062" marT="16531" marB="16531" anchor="ctr"/>
                </a:tc>
                <a:extLst>
                  <a:ext uri="{0D108BD9-81ED-4DB2-BD59-A6C34878D82A}">
                    <a16:rowId xmlns:a16="http://schemas.microsoft.com/office/drawing/2014/main" val="1822532072"/>
                  </a:ext>
                </a:extLst>
              </a:tr>
              <a:tr h="23863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实时响应能力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数据采集至预警触达延迟 ≤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秒（地震场景）</a:t>
                      </a:r>
                      <a:endParaRPr lang="en-US" altLang="zh-CN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台风路径预测：每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分钟更新一次</a:t>
                      </a:r>
                      <a:endParaRPr lang="en-US" altLang="zh-CN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系统可用性：≥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99.99%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（年故障时间≤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小时）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模拟多源数据并发输入（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万条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/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秒），测试端到端处理延迟</a:t>
                      </a:r>
                      <a:endParaRPr lang="en-US" altLang="zh-CN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使用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JMeter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进行压力测试</a:t>
                      </a:r>
                      <a:endParaRPr lang="en-US" altLang="zh-CN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对比不同灾害场景的响应阈值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458931124"/>
                  </a:ext>
                </a:extLst>
              </a:tr>
              <a:tr h="23863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系统吞吐量</a:t>
                      </a:r>
                      <a:endParaRPr lang="zh-CN" altLang="en-US" sz="200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支持单节点每秒处理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50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万条传感器数据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灾难恢复时间（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RTO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）：≤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15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分钟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使用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Apache Kafka + Spark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集群压力测试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模拟台风场景下多维度数据流峰值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ELK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日志分析系统实时监控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31427767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829A9BF4-FE16-40FF-9B98-1D36B104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性能需求与</a:t>
            </a:r>
            <a:r>
              <a:rPr lang="en-US" altLang="zh-CN" dirty="0"/>
              <a:t>Benchmark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251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63DC2F1-210A-4C45-91AD-32EDE1D42C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354977"/>
              </p:ext>
            </p:extLst>
          </p:nvPr>
        </p:nvGraphicFramePr>
        <p:xfrm>
          <a:off x="2396009" y="1233236"/>
          <a:ext cx="9510822" cy="5059680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2484335">
                  <a:extLst>
                    <a:ext uri="{9D8B030D-6E8A-4147-A177-3AD203B41FA5}">
                      <a16:colId xmlns:a16="http://schemas.microsoft.com/office/drawing/2014/main" val="68823904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56111613"/>
                    </a:ext>
                  </a:extLst>
                </a:gridCol>
                <a:gridCol w="3368887">
                  <a:extLst>
                    <a:ext uri="{9D8B030D-6E8A-4147-A177-3AD203B41FA5}">
                      <a16:colId xmlns:a16="http://schemas.microsoft.com/office/drawing/2014/main" val="3770456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指标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需求描述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Benchmark </a:t>
                      </a:r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测试方法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822532072"/>
                  </a:ext>
                </a:extLst>
              </a:tr>
              <a:tr h="880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并发用户承载能力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支持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5000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万用户同时接收预警信息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多通道并发：语音、短信、广播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基于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5G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核心网仿真环境构建分布式消息队列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断网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弱网环境下切换至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2G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通道（成功率≥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99%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946029283"/>
                  </a:ext>
                </a:extLst>
              </a:tr>
              <a:tr h="880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预测模型推理速度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多模态融合模型推理时间 ≤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200ms</a:t>
                      </a: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TensorFlow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模型单次预测延迟≤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200ms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使用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NVIDIA A100 GPU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测试混合模型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边缘计算节点本地推理性能测试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913005997"/>
                  </a:ext>
                </a:extLst>
              </a:tr>
              <a:tr h="880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容灾恢复能力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主数据中心宕机后，备用系统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30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秒内完成切换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本地边缘节点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72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小时离线工作能力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模拟极端场景：光纤切断、电力中断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验证多活架构的故障转移机制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86199105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829A9BF4-FE16-40FF-9B98-1D36B104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性能需求与</a:t>
            </a:r>
            <a:r>
              <a:rPr lang="en-US" altLang="zh-CN" dirty="0"/>
              <a:t>Benchmark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612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1B03F08-B7D0-48B4-B7B8-05D38225F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23156"/>
              </p:ext>
            </p:extLst>
          </p:nvPr>
        </p:nvGraphicFramePr>
        <p:xfrm>
          <a:off x="2424361" y="1155700"/>
          <a:ext cx="9467602" cy="47548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13992">
                  <a:extLst>
                    <a:ext uri="{9D8B030D-6E8A-4147-A177-3AD203B41FA5}">
                      <a16:colId xmlns:a16="http://schemas.microsoft.com/office/drawing/2014/main" val="4097898974"/>
                    </a:ext>
                  </a:extLst>
                </a:gridCol>
                <a:gridCol w="8053610">
                  <a:extLst>
                    <a:ext uri="{9D8B030D-6E8A-4147-A177-3AD203B41FA5}">
                      <a16:colId xmlns:a16="http://schemas.microsoft.com/office/drawing/2014/main" val="6342134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属性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实现方案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336443691"/>
                  </a:ext>
                </a:extLst>
              </a:tr>
              <a:tr h="7592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可靠性</a:t>
                      </a:r>
                      <a:endParaRPr lang="zh-CN" altLang="en-US" sz="200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三级冗余架构：国家级中心（北京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上海）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区域中心（省级）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边缘计算节点（市县）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多通道冗余：卫星通信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+5G+2G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混合组网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传感器双电源供电（主电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+72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小时备用电池）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27410118"/>
                  </a:ext>
                </a:extLst>
              </a:tr>
              <a:tr h="5773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可用性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99.999% SLA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保障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卫星链路备份保障网络中断时的预警广播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每季度进行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GDPR/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网络安全法合规审计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197540859"/>
                  </a:ext>
                </a:extLst>
              </a:tr>
              <a:tr h="8233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安全性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符合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ISO 27001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标准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量子加密传输关键预警指令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区块链存证关键预警日志（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Hyperledger Fabric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RBAC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权限模型（政府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企业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个人分级）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425146071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FA482656-19B2-4061-88CF-B12E9BC5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质量属性设计</a:t>
            </a:r>
          </a:p>
        </p:txBody>
      </p:sp>
    </p:spTree>
    <p:extLst>
      <p:ext uri="{BB962C8B-B14F-4D97-AF65-F5344CB8AC3E}">
        <p14:creationId xmlns:p14="http://schemas.microsoft.com/office/powerpoint/2010/main" val="3661815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1B03F08-B7D0-48B4-B7B8-05D38225F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944340"/>
              </p:ext>
            </p:extLst>
          </p:nvPr>
        </p:nvGraphicFramePr>
        <p:xfrm>
          <a:off x="2424361" y="1155700"/>
          <a:ext cx="9467602" cy="47548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13992">
                  <a:extLst>
                    <a:ext uri="{9D8B030D-6E8A-4147-A177-3AD203B41FA5}">
                      <a16:colId xmlns:a16="http://schemas.microsoft.com/office/drawing/2014/main" val="4097898974"/>
                    </a:ext>
                  </a:extLst>
                </a:gridCol>
                <a:gridCol w="8053610">
                  <a:extLst>
                    <a:ext uri="{9D8B030D-6E8A-4147-A177-3AD203B41FA5}">
                      <a16:colId xmlns:a16="http://schemas.microsoft.com/office/drawing/2014/main" val="6342134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属性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实现方案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336443691"/>
                  </a:ext>
                </a:extLst>
              </a:tr>
              <a:tr h="5773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可维护性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容器化微服务架构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算法模型热更新（无需停机）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ELK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日志分析系统（实时监控传感器状态）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755922724"/>
                  </a:ext>
                </a:extLst>
              </a:tr>
              <a:tr h="7592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可扩展性</a:t>
                      </a:r>
                      <a:endParaRPr lang="zh-CN" altLang="en-US" sz="200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开放式数据接口规范（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OGC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SensorThings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 API）</a:t>
                      </a: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预留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API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网关接入无人机巡检数据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支持第三方传感器快速接入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428571536"/>
                  </a:ext>
                </a:extLst>
              </a:tr>
              <a:tr h="9411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易用性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多模态交互：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800100" lvl="1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手机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App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分级震动编码（区分灾害类型）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800100" lvl="1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公共场所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LED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屏动态色温警示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800100" lvl="1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支持语音播报（多语言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方言适配）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800100" lvl="1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无障碍设计：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WCAG 2.1 AA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标准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747316780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FA482656-19B2-4061-88CF-B12E9BC5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质量属性设计</a:t>
            </a:r>
          </a:p>
        </p:txBody>
      </p:sp>
    </p:spTree>
    <p:extLst>
      <p:ext uri="{BB962C8B-B14F-4D97-AF65-F5344CB8AC3E}">
        <p14:creationId xmlns:p14="http://schemas.microsoft.com/office/powerpoint/2010/main" val="4153739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对外接口定义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卫星遥感数据接入</a:t>
            </a:r>
          </a:p>
          <a:p>
            <a:pPr marL="0" indent="0">
              <a:buNone/>
            </a:pPr>
            <a:r>
              <a:rPr lang="zh-CN" altLang="en-US" sz="2400" dirty="0"/>
              <a:t>协议</a:t>
            </a:r>
            <a:r>
              <a:rPr lang="en-US" altLang="zh-CN" sz="2400" dirty="0"/>
              <a:t>: </a:t>
            </a:r>
            <a:r>
              <a:rPr lang="en-US" altLang="zh-CN" sz="2400" dirty="0" err="1"/>
              <a:t>gRPC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数据格式</a:t>
            </a:r>
            <a:r>
              <a:rPr lang="en-US" altLang="zh-CN" sz="2400" dirty="0"/>
              <a:t>: 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2000" dirty="0">
                <a:latin typeface="Consolas" panose="020B0609020204030204" pitchFamily="49" charset="0"/>
              </a:rPr>
              <a:t>timestamp: ISO8601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2000" dirty="0">
                <a:latin typeface="Consolas" panose="020B0609020204030204" pitchFamily="49" charset="0"/>
              </a:rPr>
              <a:t>coordinates: WGS84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2000" dirty="0" err="1">
                <a:latin typeface="Consolas" panose="020B0609020204030204" pitchFamily="49" charset="0"/>
              </a:rPr>
              <a:t>sensor_type</a:t>
            </a:r>
            <a:r>
              <a:rPr lang="en-US" altLang="zh-CN" sz="2000" dirty="0">
                <a:latin typeface="Consolas" panose="020B0609020204030204" pitchFamily="49" charset="0"/>
              </a:rPr>
              <a:t>: [</a:t>
            </a:r>
            <a:r>
              <a:rPr lang="zh-CN" altLang="en-US" sz="2000" dirty="0">
                <a:latin typeface="Consolas" panose="020B0609020204030204" pitchFamily="49" charset="0"/>
              </a:rPr>
              <a:t>红外</a:t>
            </a:r>
            <a:r>
              <a:rPr lang="en-US" altLang="zh-CN" sz="2000" dirty="0">
                <a:latin typeface="Consolas" panose="020B0609020204030204" pitchFamily="49" charset="0"/>
              </a:rPr>
              <a:t>, </a:t>
            </a:r>
            <a:r>
              <a:rPr lang="zh-CN" altLang="en-US" sz="2000" dirty="0">
                <a:latin typeface="Consolas" panose="020B0609020204030204" pitchFamily="49" charset="0"/>
              </a:rPr>
              <a:t>可见光</a:t>
            </a:r>
            <a:r>
              <a:rPr lang="en-US" altLang="zh-CN" sz="2000" dirty="0">
                <a:latin typeface="Consolas" panose="020B0609020204030204" pitchFamily="49" charset="0"/>
              </a:rPr>
              <a:t>, </a:t>
            </a:r>
            <a:r>
              <a:rPr lang="zh-CN" altLang="en-US" sz="2000" dirty="0">
                <a:latin typeface="Consolas" panose="020B0609020204030204" pitchFamily="49" charset="0"/>
              </a:rPr>
              <a:t>雷达</a:t>
            </a:r>
            <a:r>
              <a:rPr lang="en-US" altLang="zh-CN" sz="2000" dirty="0">
                <a:latin typeface="Consolas" panose="020B0609020204030204" pitchFamily="49" charset="0"/>
              </a:rPr>
              <a:t>]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2000" dirty="0">
                <a:latin typeface="Consolas" panose="020B0609020204030204" pitchFamily="49" charset="0"/>
              </a:rPr>
              <a:t>resolution: 0.5-30m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10AB84-7274-4EB1-B2EF-3AF5E25F8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16209" y="1163158"/>
            <a:ext cx="4475754" cy="527574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频率</a:t>
            </a:r>
            <a:r>
              <a:rPr lang="en-US" altLang="zh-CN" sz="2400" dirty="0"/>
              <a:t>: 5</a:t>
            </a:r>
            <a:r>
              <a:rPr lang="zh-CN" altLang="en-US" sz="2400" dirty="0"/>
              <a:t>分钟</a:t>
            </a:r>
            <a:r>
              <a:rPr lang="en-US" altLang="zh-CN" sz="2400" dirty="0"/>
              <a:t>/</a:t>
            </a:r>
            <a:r>
              <a:rPr lang="zh-CN" altLang="en-US" sz="2400" dirty="0"/>
              <a:t>次（静止轨道卫星）</a:t>
            </a:r>
          </a:p>
          <a:p>
            <a:pPr marL="0" indent="0">
              <a:buNone/>
            </a:pPr>
            <a:r>
              <a:rPr lang="zh-CN" altLang="en-US" sz="2400" dirty="0"/>
              <a:t>安全要求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传输层</a:t>
            </a:r>
            <a:r>
              <a:rPr lang="en-US" altLang="zh-CN" sz="2000" dirty="0"/>
              <a:t>: TLS 1.3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存储</a:t>
            </a:r>
            <a:r>
              <a:rPr lang="en-US" altLang="zh-CN" sz="2000" dirty="0"/>
              <a:t>: AES-256</a:t>
            </a:r>
            <a:r>
              <a:rPr lang="zh-CN" altLang="en-US" sz="2000" dirty="0"/>
              <a:t>加密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认证</a:t>
            </a:r>
            <a:r>
              <a:rPr lang="en-US" altLang="zh-CN" sz="2000" dirty="0"/>
              <a:t>: OAuth 2.0 + JWT</a:t>
            </a:r>
          </a:p>
          <a:p>
            <a:pPr marL="0" indent="0">
              <a:buNone/>
            </a:pPr>
            <a:r>
              <a:rPr lang="en-US" altLang="zh-CN" sz="2400" dirty="0"/>
              <a:t>JSON</a:t>
            </a:r>
            <a:r>
              <a:rPr lang="zh-CN" altLang="en-US" sz="2400" dirty="0"/>
              <a:t>示例</a:t>
            </a:r>
            <a:r>
              <a:rPr lang="en-US" altLang="zh-CN" sz="2400" dirty="0"/>
              <a:t>: 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"timestamp":"2024-01-01T00:00:00Z",</a:t>
            </a:r>
          </a:p>
          <a:p>
            <a:pPr marL="457200" lvl="1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"coordinates":"114.3,30.5",</a:t>
            </a:r>
          </a:p>
          <a:p>
            <a:pPr marL="457200" lvl="1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"sensor_type":"</a:t>
            </a:r>
            <a:r>
              <a:rPr lang="zh-CN" altLang="en-US" sz="1600" dirty="0">
                <a:latin typeface="Consolas" panose="020B0609020204030204" pitchFamily="49" charset="0"/>
              </a:rPr>
              <a:t>红外</a:t>
            </a:r>
            <a:r>
              <a:rPr lang="en-US" altLang="zh-CN" sz="1600" dirty="0">
                <a:latin typeface="Consolas" panose="020B0609020204030204" pitchFamily="49" charset="0"/>
              </a:rPr>
              <a:t>",</a:t>
            </a:r>
          </a:p>
          <a:p>
            <a:pPr marL="457200" lvl="1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"resolution":10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7219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对外接口定义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第三方数据源数据接入</a:t>
            </a:r>
          </a:p>
          <a:p>
            <a:pPr marL="0" indent="0">
              <a:buNone/>
            </a:pPr>
            <a:r>
              <a:rPr lang="zh-CN" altLang="en-US" sz="2400" dirty="0"/>
              <a:t>气象局接口</a:t>
            </a:r>
            <a:r>
              <a:rPr lang="en-US" altLang="zh-CN" sz="2400" dirty="0"/>
              <a:t>:</a:t>
            </a:r>
          </a:p>
          <a:p>
            <a:pPr marL="800100" lvl="2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协议</a:t>
            </a:r>
            <a:r>
              <a:rPr lang="en-US" altLang="zh-CN" dirty="0"/>
              <a:t>: RESTful API</a:t>
            </a:r>
          </a:p>
          <a:p>
            <a:pPr marL="800100" lvl="2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路径</a:t>
            </a:r>
            <a:r>
              <a:rPr lang="en-US" altLang="zh-CN" dirty="0"/>
              <a:t>: GET /weather/v1/alerts</a:t>
            </a:r>
          </a:p>
          <a:p>
            <a:pPr marL="0" indent="0">
              <a:buNone/>
            </a:pPr>
            <a:r>
              <a:rPr lang="zh-CN" altLang="en-US" sz="2400" dirty="0"/>
              <a:t>卫星遥感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标准</a:t>
            </a:r>
            <a:r>
              <a:rPr lang="en-US" altLang="zh-CN" sz="2000" dirty="0"/>
              <a:t>: OGC WMS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支持格式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GeoTIFF</a:t>
            </a:r>
            <a:endParaRPr lang="en-US" altLang="zh-CN" sz="20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10AB84-7274-4EB1-B2EF-3AF5E25F8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16209" y="1163158"/>
            <a:ext cx="4475754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预警分发接口</a:t>
            </a:r>
          </a:p>
          <a:p>
            <a:pPr marL="0" indent="0">
              <a:buNone/>
            </a:pPr>
            <a:r>
              <a:rPr lang="zh-CN" altLang="en-US" sz="2400" dirty="0"/>
              <a:t>通道类型</a:t>
            </a:r>
            <a:r>
              <a:rPr lang="en-US" altLang="zh-CN" sz="2400" dirty="0"/>
              <a:t>:</a:t>
            </a:r>
          </a:p>
          <a:p>
            <a:pPr marL="0" indent="0">
              <a:buNone/>
            </a:pPr>
            <a:r>
              <a:rPr lang="zh-CN" altLang="en-US" sz="2400" dirty="0"/>
              <a:t>小区广播（</a:t>
            </a:r>
            <a:r>
              <a:rPr lang="en-US" altLang="zh-CN" sz="2400" dirty="0"/>
              <a:t>CBS</a:t>
            </a:r>
            <a:r>
              <a:rPr lang="zh-CN" altLang="en-US" sz="2400" dirty="0"/>
              <a:t>）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协议</a:t>
            </a:r>
            <a:r>
              <a:rPr lang="en-US" altLang="zh-CN" sz="2000" dirty="0"/>
              <a:t>: ETSI TS 123.041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覆盖</a:t>
            </a:r>
            <a:r>
              <a:rPr lang="en-US" altLang="zh-CN" sz="2000" dirty="0"/>
              <a:t>: 2G/3G/4G/5G </a:t>
            </a:r>
            <a:r>
              <a:rPr lang="zh-CN" altLang="en-US" sz="2000" dirty="0"/>
              <a:t>多模基站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备份机制</a:t>
            </a:r>
            <a:r>
              <a:rPr lang="en-US" altLang="zh-CN" sz="2000" dirty="0"/>
              <a:t>: </a:t>
            </a:r>
            <a:r>
              <a:rPr lang="zh-CN" altLang="en-US" sz="2000" dirty="0"/>
              <a:t>卫星通信</a:t>
            </a:r>
          </a:p>
          <a:p>
            <a:pPr marL="0" indent="0">
              <a:buNone/>
            </a:pPr>
            <a:r>
              <a:rPr lang="zh-CN" altLang="en-US" sz="2400" dirty="0"/>
              <a:t>应急</a:t>
            </a:r>
            <a:r>
              <a:rPr lang="en-US" altLang="zh-CN" sz="2400" dirty="0"/>
              <a:t>APP</a:t>
            </a:r>
            <a:r>
              <a:rPr lang="zh-CN" altLang="en-US" sz="2400" dirty="0"/>
              <a:t>推送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主要通道</a:t>
            </a:r>
            <a:r>
              <a:rPr lang="en-US" altLang="zh-CN" sz="2000" dirty="0"/>
              <a:t>: FCM/APNs </a:t>
            </a:r>
            <a:r>
              <a:rPr lang="zh-CN" altLang="en-US" sz="2000" dirty="0"/>
              <a:t>增强模式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备份通道</a:t>
            </a:r>
            <a:r>
              <a:rPr lang="en-US" altLang="zh-CN" sz="2000" dirty="0"/>
              <a:t>: WebSocket</a:t>
            </a:r>
            <a:r>
              <a:rPr lang="zh-CN" altLang="en-US" sz="2000" dirty="0"/>
              <a:t>长连接</a:t>
            </a:r>
          </a:p>
          <a:p>
            <a:pPr marL="0" indent="0">
              <a:buNone/>
            </a:pPr>
            <a:r>
              <a:rPr lang="zh-CN" altLang="en-US" sz="2400" dirty="0"/>
              <a:t>电视速报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标准</a:t>
            </a:r>
            <a:r>
              <a:rPr lang="en-US" altLang="zh-CN" sz="2000" dirty="0"/>
              <a:t>: ATSC 3.0 </a:t>
            </a:r>
            <a:r>
              <a:rPr lang="zh-CN" altLang="en-US" sz="2000" dirty="0"/>
              <a:t>紧急警报系统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兼容性</a:t>
            </a:r>
            <a:r>
              <a:rPr lang="en-US" altLang="zh-CN" sz="2000" dirty="0"/>
              <a:t>: </a:t>
            </a:r>
            <a:r>
              <a:rPr lang="zh-CN" altLang="en-US" sz="2000" dirty="0"/>
              <a:t>支持模拟信号降级推送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8910345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自定义&quot;,&quot;Kind&quot;:1,&quot;Id&quot;:&quot;e84d144a-a670-4157-ba48-f1d604c6f46f&quot;,&quot;OldGuidesSetting&quot;:{&quot;HeaderHeight&quot;:10.0,&quot;TopMargin&quot;:6.0,&quot;FooterHeight&quot;:5.0,&quot;BottomMargin&quot;:0.0,&quot;SideMargin&quot;:2.5,&quot;IntervalMargin&quot;:1.0}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地理第四组演示 Unified.potx" id="{D1506400-8383-4A11-959F-117DF6E95D07}" vid="{85C89B2F-8CA3-4702-B75C-BE3473CC368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Universal Windows Platform</Template>
  <TotalTime>1008</TotalTime>
  <Words>2003</Words>
  <Application>Microsoft Office PowerPoint</Application>
  <PresentationFormat>宽屏</PresentationFormat>
  <Paragraphs>261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Arial</vt:lpstr>
      <vt:lpstr>Times New Roman</vt:lpstr>
      <vt:lpstr>等线</vt:lpstr>
      <vt:lpstr>Microsoft YaHei UI Light</vt:lpstr>
      <vt:lpstr>Consolas</vt:lpstr>
      <vt:lpstr>Microsoft YaHei UI</vt:lpstr>
      <vt:lpstr>Office 主题​​</vt:lpstr>
      <vt:lpstr>灾害预警系统</vt:lpstr>
      <vt:lpstr>功能分解</vt:lpstr>
      <vt:lpstr>功能分解</vt:lpstr>
      <vt:lpstr>性能需求与Benchmark</vt:lpstr>
      <vt:lpstr>性能需求与Benchmark</vt:lpstr>
      <vt:lpstr>质量属性设计</vt:lpstr>
      <vt:lpstr>质量属性设计</vt:lpstr>
      <vt:lpstr>对外接口定义</vt:lpstr>
      <vt:lpstr>对外接口定义</vt:lpstr>
      <vt:lpstr>对外接口定义</vt:lpstr>
      <vt:lpstr>DFD图</vt:lpstr>
      <vt:lpstr>DFD图</vt:lpstr>
      <vt:lpstr>DFD图</vt:lpstr>
      <vt:lpstr>行为图</vt:lpstr>
      <vt:lpstr>行为图</vt:lpstr>
      <vt:lpstr>行为图</vt:lpstr>
      <vt:lpstr>面向对象分析</vt:lpstr>
      <vt:lpstr>面向对象分析</vt:lpstr>
      <vt:lpstr>面向对象分析</vt:lpstr>
      <vt:lpstr>面向对象分析</vt:lpstr>
      <vt:lpstr>核心业务流程</vt:lpstr>
      <vt:lpstr>核心业务流程</vt:lpstr>
      <vt:lpstr>核心业务流程</vt:lpstr>
      <vt:lpstr>预警生命周期</vt:lpstr>
      <vt:lpstr>预警生命周期</vt:lpstr>
      <vt:lpstr>预警生命周期</vt:lpstr>
      <vt:lpstr>预警生命周期</vt:lpstr>
      <vt:lpstr>预警生命周期</vt:lpstr>
      <vt:lpstr>人机交互界面设计</vt:lpstr>
      <vt:lpstr>人机交互界面设计</vt:lpstr>
      <vt:lpstr>人机交互界面设计</vt:lpstr>
      <vt:lpstr>人机交互界面设计</vt:lpstr>
      <vt:lpstr>人机交互界面设计</vt:lpstr>
      <vt:lpstr>人员分工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灾害预警系统</dc:title>
  <dc:creator>Dustin Jiang</dc:creator>
  <cp:lastModifiedBy>Dustin Jiang</cp:lastModifiedBy>
  <cp:revision>48</cp:revision>
  <dcterms:created xsi:type="dcterms:W3CDTF">2025-03-17T06:45:54Z</dcterms:created>
  <dcterms:modified xsi:type="dcterms:W3CDTF">2025-04-18T08:04:07Z</dcterms:modified>
</cp:coreProperties>
</file>